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3" r:id="rId5"/>
    <p:sldId id="274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A22758-192A-43E9-8408-41EF9BBC90A2}" type="datetimeFigureOut">
              <a:rPr lang="en-GB" smtClean="0"/>
              <a:t>16/09/2014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15ED75-11AA-4BF8-BE3B-B18A98B3B7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Brief Introduction to the SEND Code of Practice,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7772400" cy="914400"/>
          </a:xfrm>
        </p:spPr>
        <p:txBody>
          <a:bodyPr>
            <a:normAutofit fontScale="47500" lnSpcReduction="20000"/>
          </a:bodyPr>
          <a:lstStyle/>
          <a:p>
            <a:r>
              <a:rPr lang="en-GB" sz="4400" dirty="0" smtClean="0"/>
              <a:t>What you need to know now</a:t>
            </a:r>
          </a:p>
          <a:p>
            <a:r>
              <a:rPr lang="en-GB" sz="4400" dirty="0" smtClean="0"/>
              <a:t>Information</a:t>
            </a:r>
            <a:r>
              <a:rPr lang="en-GB" sz="4400" dirty="0" smtClean="0"/>
              <a:t> </a:t>
            </a:r>
            <a:r>
              <a:rPr lang="en-GB" sz="4400" dirty="0" smtClean="0"/>
              <a:t>for </a:t>
            </a:r>
            <a:r>
              <a:rPr lang="en-GB" sz="4400" dirty="0" smtClean="0"/>
              <a:t>parents, mainstream </a:t>
            </a:r>
            <a:r>
              <a:rPr lang="en-GB" sz="4400" dirty="0" smtClean="0"/>
              <a:t>teachers and school staff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5061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3600" dirty="0" smtClean="0"/>
              <a:t>SEND </a:t>
            </a:r>
            <a:r>
              <a:rPr lang="en-GB" sz="3600" dirty="0"/>
              <a:t>education </a:t>
            </a:r>
            <a:r>
              <a:rPr lang="en-GB" sz="3600" dirty="0" smtClean="0"/>
              <a:t>has </a:t>
            </a:r>
            <a:r>
              <a:rPr lang="en-GB" sz="3600" dirty="0"/>
              <a:t>changed society for the better since Warnock </a:t>
            </a:r>
            <a:r>
              <a:rPr lang="en-GB" sz="3600" dirty="0" smtClean="0"/>
              <a:t>(1978) </a:t>
            </a:r>
            <a:r>
              <a:rPr lang="en-GB" sz="3600" dirty="0" smtClean="0"/>
              <a:t>and education</a:t>
            </a:r>
            <a:r>
              <a:rPr lang="en-GB" sz="3600" dirty="0" smtClean="0"/>
              <a:t> is more inclusive. T</a:t>
            </a:r>
            <a:r>
              <a:rPr lang="en-GB" sz="3600" dirty="0" smtClean="0"/>
              <a:t>here </a:t>
            </a:r>
            <a:r>
              <a:rPr lang="en-GB" sz="3600" dirty="0"/>
              <a:t>are things that need to be done now to move </a:t>
            </a:r>
            <a:r>
              <a:rPr lang="en-GB" sz="3600" dirty="0" smtClean="0"/>
              <a:t>forward and be even better</a:t>
            </a:r>
            <a:endParaRPr lang="en-GB" sz="3600" dirty="0" smtClean="0"/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Previous SEN </a:t>
            </a:r>
            <a:r>
              <a:rPr lang="en-GB" sz="3600" dirty="0" smtClean="0"/>
              <a:t>Code of Practice- </a:t>
            </a:r>
            <a:r>
              <a:rPr lang="en-GB" sz="3600" dirty="0"/>
              <a:t>last revised </a:t>
            </a:r>
            <a:r>
              <a:rPr lang="en-GB" sz="3600" dirty="0" smtClean="0"/>
              <a:t>2001; inclusive practice has moved </a:t>
            </a:r>
            <a:r>
              <a:rPr lang="en-GB" sz="3600" dirty="0" smtClean="0"/>
              <a:t>on significantly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It has been suggested that under current system:-</a:t>
            </a:r>
          </a:p>
          <a:p>
            <a:pPr marL="0" indent="0">
              <a:buNone/>
            </a:pPr>
            <a:r>
              <a:rPr lang="en-GB" sz="3600" dirty="0" smtClean="0"/>
              <a:t>a) Family </a:t>
            </a:r>
            <a:r>
              <a:rPr lang="en-GB" sz="3600" dirty="0"/>
              <a:t>voice lost</a:t>
            </a:r>
          </a:p>
          <a:p>
            <a:pPr marL="0" indent="0">
              <a:buNone/>
            </a:pPr>
            <a:r>
              <a:rPr lang="en-GB" sz="3600" dirty="0" smtClean="0"/>
              <a:t>b) No </a:t>
            </a:r>
            <a:r>
              <a:rPr lang="en-GB" sz="3600" dirty="0"/>
              <a:t>extension beyond 16</a:t>
            </a:r>
          </a:p>
          <a:p>
            <a:pPr marL="0" indent="0">
              <a:buNone/>
            </a:pPr>
            <a:r>
              <a:rPr lang="en-GB" sz="3600" dirty="0" smtClean="0"/>
              <a:t>c) Wider </a:t>
            </a:r>
            <a:r>
              <a:rPr lang="en-GB" sz="3600" dirty="0" smtClean="0"/>
              <a:t>agencies such as health and social care are </a:t>
            </a:r>
            <a:r>
              <a:rPr lang="en-GB" sz="3600" dirty="0"/>
              <a:t>not fully involved at a statutory </a:t>
            </a:r>
            <a:r>
              <a:rPr lang="en-GB" sz="3600" dirty="0" smtClean="0"/>
              <a:t>level with children with multiple vulnerabilities. This needs to change</a:t>
            </a:r>
            <a:endParaRPr lang="en-GB" sz="3600" dirty="0"/>
          </a:p>
          <a:p>
            <a:pPr marL="0" indent="0">
              <a:buNone/>
            </a:pPr>
            <a:r>
              <a:rPr lang="en-GB" sz="36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42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 information </a:t>
            </a:r>
            <a:r>
              <a:rPr lang="en-GB" smtClean="0"/>
              <a:t>in brief…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There is still lots of fine detail </a:t>
            </a:r>
            <a:r>
              <a:rPr lang="en-GB" dirty="0" smtClean="0"/>
              <a:t>being worked out at a government and Local Authority level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Brighton &amp; Hove will be launching a city-wide approach soon- important we all do the same </a:t>
            </a:r>
            <a:r>
              <a:rPr lang="en-GB" dirty="0" smtClean="0"/>
              <a:t>thing so students moving between schools have an agreed and similar experience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will be a transition year as systems switch for students at SA &amp; SA+</a:t>
            </a:r>
          </a:p>
          <a:p>
            <a:endParaRPr lang="en-GB" dirty="0" smtClean="0"/>
          </a:p>
          <a:p>
            <a:r>
              <a:rPr lang="en-GB" dirty="0" smtClean="0"/>
              <a:t>Statements will be changed between now and 2018 into EHCP’s (Education, Health &amp; </a:t>
            </a:r>
            <a:r>
              <a:rPr lang="en-GB" dirty="0"/>
              <a:t>C</a:t>
            </a:r>
            <a:r>
              <a:rPr lang="en-GB" dirty="0" smtClean="0"/>
              <a:t>are Plans</a:t>
            </a:r>
            <a:r>
              <a:rPr lang="en-GB" dirty="0" smtClean="0"/>
              <a:t>). This will be done in bits with transition aged children likely to be first (</a:t>
            </a:r>
            <a:r>
              <a:rPr lang="en-GB" dirty="0" err="1" smtClean="0"/>
              <a:t>Yr</a:t>
            </a:r>
            <a:r>
              <a:rPr lang="en-GB" dirty="0" smtClean="0"/>
              <a:t> 6 into 7, </a:t>
            </a:r>
            <a:r>
              <a:rPr lang="en-GB" dirty="0" err="1" smtClean="0"/>
              <a:t>Yr</a:t>
            </a:r>
            <a:r>
              <a:rPr lang="en-GB" dirty="0" smtClean="0"/>
              <a:t> 11 into college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Full details (should you wish to look at them) can </a:t>
            </a:r>
            <a:r>
              <a:rPr lang="en-GB" dirty="0"/>
              <a:t>be found at https://www.gov.uk/government/publications/send-code-of-practice-0-to-25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69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Specific changes of </a:t>
            </a:r>
            <a:r>
              <a:rPr lang="en-GB" dirty="0" err="1" smtClean="0"/>
              <a:t>philosphy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All current names for categories of SEN will change. </a:t>
            </a:r>
            <a:r>
              <a:rPr lang="en-GB" dirty="0" smtClean="0"/>
              <a:t>Statements tended to be ‘for’ a specific need such as ASC or dyslexia. Whilst </a:t>
            </a:r>
            <a:r>
              <a:rPr lang="en-GB" dirty="0" smtClean="0"/>
              <a:t>children will still be diagnosed with things like </a:t>
            </a:r>
            <a:r>
              <a:rPr lang="en-GB" dirty="0" err="1" smtClean="0"/>
              <a:t>SpLD</a:t>
            </a:r>
            <a:r>
              <a:rPr lang="en-GB" dirty="0" smtClean="0"/>
              <a:t>, MLD, VI </a:t>
            </a:r>
            <a:r>
              <a:rPr lang="en-GB" dirty="0" err="1" smtClean="0"/>
              <a:t>etc</a:t>
            </a:r>
            <a:r>
              <a:rPr lang="en-GB" dirty="0" smtClean="0"/>
              <a:t> the </a:t>
            </a:r>
            <a:r>
              <a:rPr lang="en-GB" i="1" dirty="0" smtClean="0"/>
              <a:t>category </a:t>
            </a:r>
            <a:r>
              <a:rPr lang="en-GB" dirty="0" smtClean="0"/>
              <a:t>will no longer define their </a:t>
            </a:r>
            <a:r>
              <a:rPr lang="en-GB" dirty="0" smtClean="0"/>
              <a:t>SEND or their provision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‘old’ definitions were felt to be too restrictive plus only certain ‘named needs’ attracted specific high </a:t>
            </a:r>
            <a:r>
              <a:rPr lang="en-GB" dirty="0" smtClean="0"/>
              <a:t>level financial support. Provision and support should link </a:t>
            </a:r>
            <a:r>
              <a:rPr lang="en-GB" dirty="0" smtClean="0"/>
              <a:t>to the breadth and depth of a need’s </a:t>
            </a:r>
            <a:r>
              <a:rPr lang="en-GB" i="1" dirty="0" smtClean="0"/>
              <a:t>impact</a:t>
            </a:r>
            <a:r>
              <a:rPr lang="en-GB" dirty="0" smtClean="0"/>
              <a:t>- it is important this changes</a:t>
            </a:r>
          </a:p>
          <a:p>
            <a:endParaRPr lang="en-GB" dirty="0" smtClean="0"/>
          </a:p>
          <a:p>
            <a:r>
              <a:rPr lang="en-GB" dirty="0" smtClean="0"/>
              <a:t>Moving forward, there will only be 4 categories of SEND:-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1. Communication &amp; Interaction 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2. Cognition &amp; Learning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3. Social, Mental &amp; Emotional Health (please note behaviour is no longer an SEND)</a:t>
            </a:r>
          </a:p>
          <a:p>
            <a:pPr lvl="1"/>
            <a:r>
              <a:rPr lang="en-GB" dirty="0">
                <a:solidFill>
                  <a:srgbClr val="7030A0"/>
                </a:solidFill>
              </a:rPr>
              <a:t>4. Sensory and/or </a:t>
            </a:r>
            <a:r>
              <a:rPr lang="en-GB" dirty="0" smtClean="0">
                <a:solidFill>
                  <a:srgbClr val="7030A0"/>
                </a:solidFill>
              </a:rPr>
              <a:t>physical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30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</a:t>
            </a:r>
            <a:r>
              <a:rPr lang="en-GB" dirty="0" err="1" smtClean="0"/>
              <a:t>besd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dirty="0">
                <a:solidFill>
                  <a:schemeClr val="tx1"/>
                </a:solidFill>
              </a:rPr>
              <a:t>Behaviour is no longer recognised as a learning need, merely as a symptom of other needs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dirty="0" smtClean="0">
                <a:solidFill>
                  <a:schemeClr val="tx1"/>
                </a:solidFill>
              </a:rPr>
              <a:t>Therefore </a:t>
            </a:r>
            <a:r>
              <a:rPr lang="en-GB" dirty="0">
                <a:solidFill>
                  <a:schemeClr val="tx1"/>
                </a:solidFill>
              </a:rPr>
              <a:t>no child should be on the register for behaviour alone- the ‘social, emotional and mental health’ strand will cover </a:t>
            </a:r>
            <a:r>
              <a:rPr lang="en-GB" i="1" dirty="0">
                <a:solidFill>
                  <a:schemeClr val="tx1"/>
                </a:solidFill>
              </a:rPr>
              <a:t>some</a:t>
            </a:r>
            <a:r>
              <a:rPr lang="en-GB" dirty="0">
                <a:solidFill>
                  <a:schemeClr val="tx1"/>
                </a:solidFill>
              </a:rPr>
              <a:t> of </a:t>
            </a:r>
            <a:r>
              <a:rPr lang="en-GB" dirty="0" smtClean="0">
                <a:solidFill>
                  <a:schemeClr val="tx1"/>
                </a:solidFill>
              </a:rPr>
              <a:t>this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dirty="0" smtClean="0">
                <a:solidFill>
                  <a:schemeClr val="tx1"/>
                </a:solidFill>
              </a:rPr>
              <a:t>There is a new duty to work out the communication behind behaviours; so for some students, their needs may be better determined to fit one of the other categories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dirty="0" smtClean="0">
                <a:solidFill>
                  <a:schemeClr val="tx1"/>
                </a:solidFill>
              </a:rPr>
              <a:t>Mental health is </a:t>
            </a:r>
            <a:r>
              <a:rPr lang="en-GB" i="1" dirty="0" smtClean="0">
                <a:solidFill>
                  <a:schemeClr val="tx1"/>
                </a:solidFill>
              </a:rPr>
              <a:t>for the first time </a:t>
            </a:r>
            <a:r>
              <a:rPr lang="en-GB" dirty="0" smtClean="0">
                <a:solidFill>
                  <a:schemeClr val="tx1"/>
                </a:solidFill>
              </a:rPr>
              <a:t>acknowledged as a significant and educationally impactful need- this is soundly welcomed and there will be </a:t>
            </a:r>
            <a:r>
              <a:rPr lang="en-GB" dirty="0" smtClean="0">
                <a:solidFill>
                  <a:schemeClr val="tx1"/>
                </a:solidFill>
              </a:rPr>
              <a:t>new statutory </a:t>
            </a:r>
            <a:r>
              <a:rPr lang="en-GB" dirty="0" smtClean="0">
                <a:solidFill>
                  <a:schemeClr val="tx1"/>
                </a:solidFill>
              </a:rPr>
              <a:t>duties on health (CAMHS) to engage with/advise education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dirty="0" smtClean="0">
                <a:solidFill>
                  <a:schemeClr val="tx1"/>
                </a:solidFill>
              </a:rPr>
              <a:t>There will need to be some changes for this all to work and this will take time and coordination between agencies.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71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79208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Main Expected national Changes…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24744"/>
            <a:ext cx="7453456" cy="5472608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Faster National SEND </a:t>
            </a:r>
            <a:r>
              <a:rPr lang="en-GB" dirty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diagnosis and response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time.</a:t>
            </a:r>
            <a:endParaRPr lang="en-GB" dirty="0" smtClean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Knowledge of staff needs to deepen- teachers as well as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SEND </a:t>
            </a:r>
            <a:r>
              <a:rPr lang="en-GB" dirty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professionals. This needs to be on an organisation-wide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level and will take time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Greater clarity of provision for families -and for schools with regard to wider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services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Aspirations need to continue to rise to close attainment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gaps- SEND </a:t>
            </a:r>
            <a:r>
              <a:rPr lang="en-GB" dirty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currently over represented in NEET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figures</a:t>
            </a: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Statements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gradually replaced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by EHCP (education, health &amp; care plans) by 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2018</a:t>
            </a: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No new statements can be applied for, only Education health and care plans </a:t>
            </a:r>
            <a:r>
              <a:rPr lang="en-GB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from September 2014</a:t>
            </a:r>
            <a:endParaRPr lang="en-GB" dirty="0" smtClean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Current SA &amp; SA+ categories to be </a:t>
            </a:r>
            <a:r>
              <a:rPr lang="en-GB" dirty="0" err="1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redesignated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 by April 2015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Brighton &amp; Hove are publishing a strategy early this academic year 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err="1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Longhill</a:t>
            </a: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 will be compliant and will ensure general information is communicated to parents and carers on the website</a:t>
            </a:r>
          </a:p>
          <a:p>
            <a:pPr>
              <a:spcAft>
                <a:spcPts val="0"/>
              </a:spcAft>
            </a:pPr>
            <a:endParaRPr lang="en-GB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All families with a child currently on the SEND register will be sent personalised information, once B&amp;H have communicated the changes to us</a:t>
            </a:r>
          </a:p>
          <a:p>
            <a:pPr>
              <a:spcAft>
                <a:spcPts val="0"/>
              </a:spcAft>
            </a:pPr>
            <a:endParaRPr lang="en-GB" b="1" u="sng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b="1" u="sng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>There are no plans to change any support at this time.</a:t>
            </a:r>
            <a:endParaRPr lang="en-GB" b="1" u="sng" dirty="0">
              <a:solidFill>
                <a:srgbClr val="000000"/>
              </a:solidFill>
              <a:latin typeface="Helvetica"/>
              <a:ea typeface="Arial Unicode MS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3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712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A Brief Introduction to the SEND Code of Practice, 2014</vt:lpstr>
      <vt:lpstr>Why Change?</vt:lpstr>
      <vt:lpstr> The information in brief… </vt:lpstr>
      <vt:lpstr>Specific changes of philosphy…</vt:lpstr>
      <vt:lpstr>What about besd?</vt:lpstr>
      <vt:lpstr>Main Expected national Changes…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Introduction to the SEND Code of Practice, 2014</dc:title>
  <dc:creator>Rachel George</dc:creator>
  <cp:lastModifiedBy>Rachel George</cp:lastModifiedBy>
  <cp:revision>17</cp:revision>
  <dcterms:created xsi:type="dcterms:W3CDTF">2014-07-23T06:51:23Z</dcterms:created>
  <dcterms:modified xsi:type="dcterms:W3CDTF">2014-09-16T08:35:24Z</dcterms:modified>
</cp:coreProperties>
</file>